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86" r:id="rId5"/>
    <p:sldId id="287" r:id="rId6"/>
    <p:sldId id="289" r:id="rId7"/>
    <p:sldId id="288" r:id="rId8"/>
    <p:sldId id="258" r:id="rId9"/>
    <p:sldId id="278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93D919-623D-47E8-B477-E4B0C1903C8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FC2DF18-F3F4-42BA-A320-8A07C46421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ООП ООО. </a:t>
            </a:r>
            <a:br>
              <a:rPr lang="ru-RU" dirty="0" smtClean="0"/>
            </a:br>
            <a:r>
              <a:rPr lang="ru-RU" dirty="0" smtClean="0"/>
              <a:t>Программа формирования УУД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Кольчугина Наталья Ивановна, старший преподаватель кафедры </a:t>
            </a:r>
            <a:r>
              <a:rPr lang="ru-RU" smtClean="0"/>
              <a:t>управления образованием ГАУДПО ИО УНОИ</a:t>
            </a:r>
            <a:endParaRPr lang="ru-RU" dirty="0" smtClean="0"/>
          </a:p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1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ООО 2021.</a:t>
            </a:r>
            <a:br>
              <a:rPr lang="ru-RU" dirty="0" smtClean="0"/>
            </a:br>
            <a:r>
              <a:rPr lang="ru-RU" dirty="0" smtClean="0"/>
              <a:t>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43. </a:t>
            </a:r>
            <a:r>
              <a:rPr lang="ru-RU" b="1" i="1" dirty="0" err="1"/>
              <a:t>Метапредметные</a:t>
            </a:r>
            <a:r>
              <a:rPr lang="ru-RU" b="1" i="1" dirty="0"/>
              <a:t> результаты </a:t>
            </a:r>
            <a:r>
              <a:rPr lang="ru-RU" dirty="0"/>
              <a:t>освоения программы основного общего образования, в том числе адаптированной, должны отражать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43.1. </a:t>
            </a:r>
            <a:r>
              <a:rPr lang="ru-RU" b="1" dirty="0"/>
              <a:t>Овладение универсальными учебными познавательными действиями:</a:t>
            </a:r>
          </a:p>
          <a:p>
            <a:pPr marL="0" indent="0">
              <a:buNone/>
            </a:pPr>
            <a:r>
              <a:rPr lang="ru-RU" dirty="0"/>
              <a:t>1) базовые логические </a:t>
            </a:r>
            <a:r>
              <a:rPr lang="ru-RU" dirty="0" smtClean="0"/>
              <a:t>действия</a:t>
            </a:r>
          </a:p>
          <a:p>
            <a:pPr marL="0" indent="0">
              <a:buNone/>
            </a:pPr>
            <a:r>
              <a:rPr lang="ru-RU" dirty="0" smtClean="0"/>
              <a:t>2) базовые исследовательские действия</a:t>
            </a:r>
          </a:p>
          <a:p>
            <a:pPr marL="0" indent="0">
              <a:buNone/>
            </a:pPr>
            <a:r>
              <a:rPr lang="ru-RU" dirty="0" smtClean="0"/>
              <a:t>3) работа с информацией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43.2. </a:t>
            </a:r>
            <a:r>
              <a:rPr lang="ru-RU" b="1" dirty="0" smtClean="0"/>
              <a:t>Овладение </a:t>
            </a:r>
            <a:r>
              <a:rPr lang="ru-RU" b="1" dirty="0"/>
              <a:t>универсальными учебными коммуникативными действиями: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smtClean="0"/>
              <a:t>общение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2) совместная деятельность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43.3. </a:t>
            </a:r>
            <a:r>
              <a:rPr lang="ru-RU" b="1" dirty="0"/>
              <a:t>Овладение универсальными учебными регулятивными действиями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самоорганизация</a:t>
            </a:r>
          </a:p>
          <a:p>
            <a:pPr marL="0" indent="0">
              <a:buNone/>
            </a:pPr>
            <a:r>
              <a:rPr lang="ru-RU" dirty="0" smtClean="0"/>
              <a:t>2) Самоконтроль</a:t>
            </a:r>
          </a:p>
          <a:p>
            <a:pPr marL="0" indent="0">
              <a:buNone/>
            </a:pPr>
            <a:r>
              <a:rPr lang="ru-RU" dirty="0" smtClean="0"/>
              <a:t>3) Эмоциональный интеллект</a:t>
            </a:r>
          </a:p>
          <a:p>
            <a:pPr marL="0" indent="0">
              <a:buNone/>
            </a:pPr>
            <a:r>
              <a:rPr lang="ru-RU" dirty="0" smtClean="0"/>
              <a:t>4) Принятие себя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13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ООО 2021.</a:t>
            </a:r>
            <a:br>
              <a:rPr lang="ru-RU" dirty="0" smtClean="0"/>
            </a:br>
            <a:r>
              <a:rPr lang="ru-RU" dirty="0" smtClean="0"/>
              <a:t>Познавательные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43.1. Овладение универсальными учебными познавательными </a:t>
            </a:r>
            <a:r>
              <a:rPr lang="ru-RU" dirty="0" smtClean="0"/>
              <a:t>действиями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sz="2900" b="1" i="1" dirty="0"/>
              <a:t>базовые логические действия:</a:t>
            </a:r>
          </a:p>
          <a:p>
            <a:r>
              <a:rPr lang="ru-RU" dirty="0"/>
              <a:t>выявлять и характеризовать существенные признаки объектов (явлений);</a:t>
            </a:r>
          </a:p>
          <a:p>
            <a:r>
              <a:rPr lang="ru-RU" dirty="0"/>
              <a:t>устанавливать существенный признак классификации, основания для обобщения и сравнения, критерии проводимого анализа;</a:t>
            </a:r>
          </a:p>
          <a:p>
            <a:r>
              <a:rPr lang="ru-RU" dirty="0"/>
              <a:t>с учетом предложенной задачи выявлять закономерности и противоречия в рассматриваемых фактах, данных и наблюдениях;</a:t>
            </a:r>
          </a:p>
          <a:p>
            <a:r>
              <a:rPr lang="ru-RU" dirty="0"/>
              <a:t>предлагать критерии для выявления закономерностей и противоречий;</a:t>
            </a:r>
          </a:p>
          <a:p>
            <a:r>
              <a:rPr lang="ru-RU" dirty="0"/>
              <a:t>выявлять дефициты информации, данных, необходимых для решения поставленной задачи;</a:t>
            </a:r>
          </a:p>
          <a:p>
            <a:r>
              <a:rPr lang="ru-RU" dirty="0"/>
              <a:t>выявлять причинно-следственные связи при изучении явлений и процессов;</a:t>
            </a:r>
          </a:p>
          <a:p>
            <a:r>
              <a:rPr lang="ru-RU" dirty="0"/>
              <a:t>делать выводы с использованием дедуктивных и индуктивных умозаключений, умозаключений по аналогии, формулировать гипотезы о взаимосвязях;</a:t>
            </a:r>
          </a:p>
          <a:p>
            <a:r>
              <a:rPr lang="ru-RU" dirty="0"/>
              <a:t>самостоятельно выбирать способ решения учебной задачи (сравнивать несколько вариантов решения, выбирать наиболее подходящий с учетом самостоятельно выделенных критериев);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3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/>
              <a:t>Познавательные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2) </a:t>
            </a:r>
            <a:r>
              <a:rPr lang="ru-RU" sz="2900" b="1" i="1" dirty="0"/>
              <a:t>базовые исследовательские действия:</a:t>
            </a:r>
          </a:p>
          <a:p>
            <a:r>
              <a:rPr lang="ru-RU" dirty="0"/>
              <a:t>использовать вопросы как исследовательский инструмент познания;</a:t>
            </a:r>
          </a:p>
          <a:p>
            <a:r>
              <a:rPr lang="ru-RU" dirty="0"/>
              <a:t>формулировать вопросы, фиксирующие разрыв между реальным и желательным состоянием ситуации, объекта, самостоятельно устанавливать искомое и данное;</a:t>
            </a:r>
          </a:p>
          <a:p>
            <a:r>
              <a:rPr lang="ru-RU" dirty="0"/>
              <a:t>формировать гипотезу об истинности собственных суждений и суждений других, аргументировать свою позицию, мнение;</a:t>
            </a:r>
          </a:p>
          <a:p>
            <a:r>
              <a:rPr lang="ru-RU" dirty="0"/>
              <a:t>проводить по самостоятельно составленному плану опыт, несложный эксперимент, небольшое исследование по установлению особенностей объекта изучения, причинно-следственных связей и зависимостей объектов между собой;</a:t>
            </a:r>
          </a:p>
          <a:p>
            <a:r>
              <a:rPr lang="ru-RU" dirty="0"/>
              <a:t>оценивать на применимость и достоверность информации, полученной в ходе исследования (эксперимента);</a:t>
            </a:r>
          </a:p>
          <a:p>
            <a:r>
              <a:rPr lang="ru-RU" dirty="0"/>
              <a:t>самостоятельно формулировать обобщения и выводы по результатам проведенного наблюдения, опыта, исследования, владеть инструментами оценки достоверности полученных выводов и обобщений;</a:t>
            </a:r>
          </a:p>
          <a:p>
            <a:r>
              <a:rPr lang="ru-RU" dirty="0"/>
              <a:t>прогнозировать возможное дальнейшее развитие процессов, событий и их последствия в аналогичных или сходных ситуациях, выдвигать предположения об их развитии в новых условиях и контекстах;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25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/>
              <a:t>Познавательные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900" b="1" i="1" dirty="0"/>
              <a:t>3) работа с информацией:</a:t>
            </a:r>
          </a:p>
          <a:p>
            <a:r>
              <a:rPr lang="ru-RU" dirty="0"/>
              <a:t>применять различные методы, инструменты и запросы при поиске и отборе информации или данных из источников с учетом предложенной учебной задачи и заданных критериев;</a:t>
            </a:r>
          </a:p>
          <a:p>
            <a:r>
              <a:rPr lang="ru-RU" dirty="0"/>
              <a:t>выбирать, анализировать, систематизировать и интерпретировать информацию различных видов и форм представления;</a:t>
            </a:r>
          </a:p>
          <a:p>
            <a:r>
              <a:rPr lang="ru-RU" dirty="0"/>
              <a:t>находить сходные аргументы (подтверждающие или опровергающие одну и ту же идею, версию) в различных информационных источниках;</a:t>
            </a:r>
          </a:p>
          <a:p>
            <a:r>
              <a:rPr lang="ru-RU" dirty="0"/>
              <a:t>самостоятельно выбирать оптимальную форму представления информации и иллюстрировать решаемые задачи несложными схемами, диаграммами, иной графикой и их комбинациями;</a:t>
            </a:r>
          </a:p>
          <a:p>
            <a:r>
              <a:rPr lang="ru-RU" dirty="0"/>
              <a:t>оценивать надежность информации по критериям, предложенным педагогическим работником или сформулированным самостоятельно;</a:t>
            </a:r>
          </a:p>
          <a:p>
            <a:r>
              <a:rPr lang="ru-RU" dirty="0"/>
              <a:t>эффективно запоминать и систематизировать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72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 smtClean="0"/>
              <a:t>Коммуникативные </a:t>
            </a:r>
            <a:r>
              <a:rPr lang="ru-RU" dirty="0"/>
              <a:t>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43.2. Овладение универсальными учебными коммуникативными действиями:</a:t>
            </a:r>
          </a:p>
          <a:p>
            <a:pPr marL="0" indent="0">
              <a:buNone/>
            </a:pPr>
            <a:r>
              <a:rPr lang="ru-RU" b="1" i="1" dirty="0"/>
              <a:t>1) общение:</a:t>
            </a:r>
          </a:p>
          <a:p>
            <a:r>
              <a:rPr lang="ru-RU" dirty="0"/>
              <a:t>воспринимать и формулировать суждения, выражать эмоции в соответствии с целями и условиями общения;</a:t>
            </a:r>
          </a:p>
          <a:p>
            <a:r>
              <a:rPr lang="ru-RU" dirty="0"/>
              <a:t>выражать себя (свою точку зрения) в устных и письменных текстах;</a:t>
            </a:r>
          </a:p>
          <a:p>
            <a:r>
              <a:rPr lang="ru-RU" dirty="0"/>
              <a:t>распознавать невербальные средства общения, понимать значение социальных знаков, знать и распознавать предпосылки конфликтных ситуаций и смягчать конфликты, вести переговоры;</a:t>
            </a:r>
          </a:p>
          <a:p>
            <a:r>
              <a:rPr lang="ru-RU" dirty="0"/>
              <a:t>понимать намерения других, проявлять уважительное отношение к собеседнику и в корректной форме формулировать свои возражения;</a:t>
            </a:r>
          </a:p>
          <a:p>
            <a:r>
              <a:rPr lang="ru-RU" dirty="0"/>
              <a:t>в ходе диалога и (или) дискуссии задавать вопросы по существу обсуждаемой темы и высказывать идеи, нацеленные на решение задачи и поддержание благожелательности общения;</a:t>
            </a:r>
          </a:p>
          <a:p>
            <a:r>
              <a:rPr lang="ru-RU" dirty="0"/>
              <a:t>сопоставлять свои суждения с суждениями других участников диалога, обнаруживать различие и сходство позиций;</a:t>
            </a:r>
          </a:p>
          <a:p>
            <a:r>
              <a:rPr lang="ru-RU" dirty="0"/>
              <a:t>публично представлять результаты выполненного опыта (эксперимента, исследования, проекта);</a:t>
            </a:r>
          </a:p>
          <a:p>
            <a:r>
              <a:rPr lang="ru-RU" dirty="0"/>
              <a:t>самостоятельно выбирать формат выступления с учетом задач презентации и особенностей аудитории и в соответствии с ним составлять устные и письменные тексты с использованием иллюстративных материалов;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934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/>
              <a:t>Коммуникативные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2) совместная деятельность:</a:t>
            </a:r>
          </a:p>
          <a:p>
            <a:r>
              <a:rPr lang="ru-RU" dirty="0"/>
              <a:t>понимать и использовать преимущества командной и индивидуальной работы при решении конкретной проблемы, обосновывать необходимость применения групповых форм взаимодействия при решении поставленной задачи;</a:t>
            </a:r>
          </a:p>
          <a:p>
            <a:r>
              <a:rPr lang="ru-RU" dirty="0"/>
              <a:t>принимать цель совместной деятельности, коллективно строить действия по ее достижению: распределять роли, договариваться, обсуждать процесс и результат совместной работы;</a:t>
            </a:r>
          </a:p>
          <a:p>
            <a:r>
              <a:rPr lang="ru-RU" dirty="0"/>
              <a:t>уметь обобщать мнения нескольких людей, проявлять готовность руководить, выполнять поручения, подчиняться;</a:t>
            </a:r>
          </a:p>
          <a:p>
            <a:r>
              <a:rPr lang="ru-RU" dirty="0"/>
              <a:t>планировать организацию совместной работы, определять свою роль (с учетом предпочтений и возможностей всех участников взаимодействия), распределять задачи между членами команды, участвовать в групповых формах работы (обсуждения, обмен мнениями, "мозговые штурмы" и иные);</a:t>
            </a:r>
          </a:p>
          <a:p>
            <a:r>
              <a:rPr lang="ru-RU" dirty="0"/>
              <a:t>выполнять свою часть работы, достигать качественного результата по своему направлению и координировать свои действия с другими членами команды;</a:t>
            </a:r>
          </a:p>
          <a:p>
            <a:r>
              <a:rPr lang="ru-RU" dirty="0"/>
              <a:t>оценивать качество своего вклада в общий продукт по критериям, самостоятельно сформулированным участниками взаимодействия;</a:t>
            </a:r>
          </a:p>
          <a:p>
            <a:r>
              <a:rPr lang="ru-RU" dirty="0"/>
              <a:t>сравнивать результаты с исходной задачей и вклад каждого члена команды в достижение результатов, разделять сферу ответственности и проявлять готовность к предоставлению отчета перед группой.</a:t>
            </a:r>
          </a:p>
          <a:p>
            <a:r>
              <a:rPr lang="ru-RU" dirty="0"/>
              <a:t>Овладение системой универсальных учебных коммуникативных действий обеспечивает </a:t>
            </a:r>
            <a:r>
              <a:rPr lang="ru-RU" dirty="0" err="1"/>
              <a:t>сформированность</a:t>
            </a:r>
            <a:r>
              <a:rPr lang="ru-RU" dirty="0"/>
              <a:t> социальных навыков и эмоционального интеллекта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44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 smtClean="0"/>
              <a:t>Регулятивные </a:t>
            </a:r>
            <a:r>
              <a:rPr lang="ru-RU" dirty="0"/>
              <a:t>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43.3. Овладение универсальными учебными регулятивными действиями:</a:t>
            </a:r>
          </a:p>
          <a:p>
            <a:pPr marL="0" indent="0">
              <a:buNone/>
            </a:pPr>
            <a:r>
              <a:rPr lang="ru-RU" dirty="0"/>
              <a:t>1</a:t>
            </a:r>
            <a:r>
              <a:rPr lang="ru-RU" b="1" i="1" dirty="0"/>
              <a:t>) самоорганизация:</a:t>
            </a:r>
          </a:p>
          <a:p>
            <a:r>
              <a:rPr lang="ru-RU" dirty="0"/>
              <a:t>выявлять проблемы для решения в жизненных и учебных ситуациях;</a:t>
            </a:r>
          </a:p>
          <a:p>
            <a:r>
              <a:rPr lang="ru-RU" dirty="0"/>
              <a:t>ориентироваться в различных подходах принятия решений (индивидуальное, принятие решения в группе, принятие решений группой);</a:t>
            </a:r>
          </a:p>
          <a:p>
            <a:r>
              <a:rPr lang="ru-RU" dirty="0"/>
              <a:t>самостоятельно составлять алгоритм решения задачи (или его часть), выбирать способ решения учебной задачи с учетом имеющихся ресурсов и собственных возможностей, аргументировать предлагаемые варианты решений;</a:t>
            </a:r>
          </a:p>
          <a:p>
            <a:r>
              <a:rPr lang="ru-RU" dirty="0"/>
              <a:t>составлять план действий (план реализации намеченного алгоритма решения), корректировать предложенный алгоритм с учетом получения новых знаний об изучаемом объекте;</a:t>
            </a:r>
          </a:p>
          <a:p>
            <a:r>
              <a:rPr lang="ru-RU" dirty="0"/>
              <a:t>делать выбор и брать ответственность за решение;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89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/>
              <a:t>Регулятивные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2) самоконтроль:</a:t>
            </a:r>
          </a:p>
          <a:p>
            <a:r>
              <a:rPr lang="ru-RU" dirty="0"/>
              <a:t>владеть способами самоконтроля, </a:t>
            </a:r>
            <a:r>
              <a:rPr lang="ru-RU" dirty="0" err="1"/>
              <a:t>самомотивации</a:t>
            </a:r>
            <a:r>
              <a:rPr lang="ru-RU" dirty="0"/>
              <a:t> и рефлексии;</a:t>
            </a:r>
          </a:p>
          <a:p>
            <a:r>
              <a:rPr lang="ru-RU" dirty="0"/>
              <a:t>давать адекватную оценку ситуации и предлагать план ее изменения;</a:t>
            </a:r>
          </a:p>
          <a:p>
            <a:r>
              <a:rPr lang="ru-RU" dirty="0"/>
              <a:t>учитывать контекст и предвидеть трудности, которые могут возникнуть при решении учебной задачи, адаптировать решение к меняющимся обстоятельствам;</a:t>
            </a:r>
          </a:p>
          <a:p>
            <a:r>
              <a:rPr lang="ru-RU" dirty="0"/>
              <a:t>объяснять причины достижения (</a:t>
            </a:r>
            <a:r>
              <a:rPr lang="ru-RU" dirty="0" err="1"/>
              <a:t>недостижения</a:t>
            </a:r>
            <a:r>
              <a:rPr lang="ru-RU" dirty="0"/>
              <a:t>) результатов деятельности, давать оценку приобретенному опыту, уметь находить позитивное в произошедшей ситуации;</a:t>
            </a:r>
          </a:p>
          <a:p>
            <a:r>
              <a:rPr lang="ru-RU" dirty="0"/>
              <a:t>вносить коррективы в деятельность на основе новых обстоятельств, изменившихся ситуаций, установленных ошибок, возникших трудностей;</a:t>
            </a:r>
          </a:p>
          <a:p>
            <a:r>
              <a:rPr lang="ru-RU" dirty="0"/>
              <a:t>оценивать соответствие результата цели и условиям;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061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ООО 2021.</a:t>
            </a:r>
            <a:br>
              <a:rPr lang="ru-RU" dirty="0"/>
            </a:br>
            <a:r>
              <a:rPr lang="ru-RU" dirty="0"/>
              <a:t>Регулятивные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3) эмоциональный интеллект</a:t>
            </a:r>
            <a:r>
              <a:rPr lang="ru-RU" dirty="0"/>
              <a:t>:</a:t>
            </a:r>
          </a:p>
          <a:p>
            <a:r>
              <a:rPr lang="ru-RU" dirty="0"/>
              <a:t>различать, называть и управлять собственными эмоциями и эмоциями других;</a:t>
            </a:r>
          </a:p>
          <a:p>
            <a:r>
              <a:rPr lang="ru-RU" dirty="0"/>
              <a:t>выявлять и анализировать причины эмоций;</a:t>
            </a:r>
          </a:p>
          <a:p>
            <a:r>
              <a:rPr lang="ru-RU" dirty="0"/>
              <a:t>ставить себя на место другого человека, понимать мотивы и намерения другого;</a:t>
            </a:r>
          </a:p>
          <a:p>
            <a:r>
              <a:rPr lang="ru-RU" dirty="0"/>
              <a:t>регулировать способ выражения эмоций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i="1" dirty="0"/>
              <a:t>4) принятие себя и других:</a:t>
            </a:r>
          </a:p>
          <a:p>
            <a:r>
              <a:rPr lang="ru-RU" dirty="0"/>
              <a:t>осознанно относиться к другому человеку, его мнению;</a:t>
            </a:r>
          </a:p>
          <a:p>
            <a:r>
              <a:rPr lang="ru-RU" dirty="0"/>
              <a:t>признавать свое право на ошибку и такое же право другого;</a:t>
            </a:r>
          </a:p>
          <a:p>
            <a:r>
              <a:rPr lang="ru-RU" dirty="0"/>
              <a:t>принимать себя и других, не осуждая;</a:t>
            </a:r>
          </a:p>
          <a:p>
            <a:r>
              <a:rPr lang="ru-RU" dirty="0"/>
              <a:t>открытость себе и другим;</a:t>
            </a:r>
          </a:p>
          <a:p>
            <a:r>
              <a:rPr lang="ru-RU" dirty="0"/>
              <a:t>осознавать невозможность контролировать все вокруг.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09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Содержание ПФУУД</a:t>
            </a:r>
          </a:p>
          <a:p>
            <a:r>
              <a:rPr lang="ru-RU" b="1" i="1" dirty="0" smtClean="0"/>
              <a:t>Отличительные особенности ПФУУД 2021</a:t>
            </a:r>
          </a:p>
          <a:p>
            <a:r>
              <a:rPr lang="ru-RU" b="1" i="1" dirty="0" smtClean="0"/>
              <a:t>Проектирование ПФУУД</a:t>
            </a:r>
          </a:p>
          <a:p>
            <a:r>
              <a:rPr lang="ru-RU" b="1" i="1" dirty="0" smtClean="0"/>
              <a:t>Эмоциональный интеллект (эмоционально-телесный интеллект)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467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</a:t>
            </a:r>
            <a:r>
              <a:rPr lang="ru-RU" dirty="0" smtClean="0"/>
              <a:t>ООО </a:t>
            </a:r>
            <a:r>
              <a:rPr lang="ru-RU" dirty="0"/>
              <a:t>2021.</a:t>
            </a:r>
            <a:br>
              <a:rPr lang="ru-RU" dirty="0"/>
            </a:br>
            <a:r>
              <a:rPr lang="ru-RU" dirty="0"/>
              <a:t>Программа формирования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32.2. Программа формирования универсальных учебных действий у обучающихся должна обеспечивать:</a:t>
            </a:r>
          </a:p>
          <a:p>
            <a:r>
              <a:rPr lang="ru-RU" dirty="0"/>
              <a:t>развитие способности к саморазвитию и самосовершенствованию;</a:t>
            </a:r>
          </a:p>
          <a:p>
            <a:r>
              <a:rPr lang="ru-RU" dirty="0"/>
              <a:t>формирование внутренней позиции личности, регулятивных, познавательных, коммуникативных универсальных учебных действий у обучающихся;</a:t>
            </a:r>
          </a:p>
          <a:p>
            <a:r>
              <a:rPr lang="ru-RU" dirty="0"/>
              <a:t>формирование опыта применения универсальных учебных действий в жизненных ситуациях для решения задач общекультурного, личностного и познавательного развития обучающихся, готовности к решению практических задач;</a:t>
            </a:r>
          </a:p>
          <a:p>
            <a:r>
              <a:rPr lang="ru-RU" dirty="0"/>
              <a:t>повышение эффективности усвоения знаний и учебных действий, формирования компетенций в предметных областях, учебно-исследовательской и проектной деятельности;</a:t>
            </a:r>
          </a:p>
          <a:p>
            <a:r>
              <a:rPr lang="ru-RU" dirty="0"/>
              <a:t>формирование навыка участия в различных формах организации учебно-исследовательской и проектной деятельности, в том числе творческих конкурсах, олимпиадах, научных обществах, научно-практических конференциях, олимпиадах;</a:t>
            </a:r>
          </a:p>
          <a:p>
            <a:r>
              <a:rPr lang="ru-RU" dirty="0"/>
              <a:t>овладение приемами учебного сотрудничества и социального взаимодействия со сверстниками, обучающимися младшего и старшего возраста и взрослыми в совместной учебно-исследовательской и проектной деятельности;</a:t>
            </a:r>
          </a:p>
          <a:p>
            <a:r>
              <a:rPr lang="ru-RU" dirty="0"/>
              <a:t>формирование и развитие компетенций обучающихся в области использования ИКТ на уровне общего пользования, включая владение ИКТ, поиском, анализом и передачей информации, презентацией выполненных работ, основами информационной безопасности, умением безопасного использования средств ИКТ и информационно-телекоммуникационной сети "Интернет" (далее - сеть Интернет), формирование культуры пользования ИКТ;</a:t>
            </a:r>
          </a:p>
          <a:p>
            <a:r>
              <a:rPr lang="ru-RU" dirty="0"/>
              <a:t>формирование знаний и навыков в области финансовой грамотности и устойчивого развития общества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6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ФГОС </a:t>
            </a:r>
            <a:r>
              <a:rPr lang="ru-RU" dirty="0" smtClean="0"/>
              <a:t>ООО </a:t>
            </a:r>
            <a:r>
              <a:rPr lang="ru-RU" dirty="0"/>
              <a:t>2021.</a:t>
            </a:r>
            <a:br>
              <a:rPr lang="ru-RU" dirty="0"/>
            </a:br>
            <a:r>
              <a:rPr lang="ru-RU" dirty="0"/>
              <a:t>Программа формирования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32.2. Программа формирования универсальных учебных действий у обучающихся должна обеспечивать: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Программа формирования универсальных учебных действий у обучающихся должна содержать:</a:t>
            </a:r>
          </a:p>
          <a:p>
            <a:r>
              <a:rPr lang="ru-RU" dirty="0"/>
              <a:t>описание взаимосвязи универсальных учебных действий с содержанием учебных предметов;</a:t>
            </a:r>
          </a:p>
          <a:p>
            <a:r>
              <a:rPr lang="ru-RU" dirty="0"/>
              <a:t>описание особенностей реализации основных направлений и форм учебно-исследовательской деятельности в рамках урочной и внеурочной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88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ПООП ООО 2021. Программа УУД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7" t="61369" r="27506" b="13853"/>
          <a:stretch/>
        </p:blipFill>
        <p:spPr bwMode="auto">
          <a:xfrm>
            <a:off x="611560" y="1916832"/>
            <a:ext cx="806489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2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Отличие ФГОС 2010 и 2021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538150"/>
              </p:ext>
            </p:extLst>
          </p:nvPr>
        </p:nvGraphicFramePr>
        <p:xfrm>
          <a:off x="457200" y="1600200"/>
          <a:ext cx="8229600" cy="1018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60"/>
                <a:gridCol w="26746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ООО 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ООО 2021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18.2.1. Программа развития универсальных учебных действий (программа формирования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общеучебных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умений и навыков) при получении основного общего образования (далее – Программа)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должна содержать: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цели и задачи программы, описание ее места и роли в реализации требований Стандарта;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описание понятий, функций, состава и характеристик универсальных учебных действий (личностных, регулятивных, познавательных и коммуникативных) и их связи с содержанием отдельных учебных предметов, внеурочной и внешкольной деятельностью, а также места отдельных компонентов универсальных учебных действий в структуре образовательной деятельности;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типовые задачи применения универсальных учебных действий;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описание особенностей реализации основных направлений учебно-исследовательской и проектной деятельности обучающихся (исследовательское, инженерное, прикладное, информационное, социальное, игровое, творческое направление проектов), а также форм организации учебно-исследовательской и проектной деятельности в рамках урочной и внеурочной деятельности по каждому из направлений;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описание содержания, видов и форм организации учебной деятельности по формированию и развитию ИКТ-компетенций;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 перечень и описание основных элементов ИКТ-компетенций и инструментов их использования;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 планируемые результаты формирования и развития компетентности обучающихся в области использования информационно-коммуникационных технологий, подготовки индивидуального проекта, выполняемого в процессе обучения в рамках одного предмета или на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межпредметной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основе;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8) виды взаимодействия с учебными, научными и социальными организациями, формы привлечения консультантов, экспертов и научных руководителей;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9) описание условий, обеспечивающих развитие универсальных учебных действий у обучающихся, в том числе информационно-методического обеспечения, подготовки кадров;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10) систему оценки деятельности организации, осуществляющей образовательную деятельность, по формированию и развитию универсальных учебных действий у обучающихся;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11) методику и инструментарий мониторинга успешности освоения и применения обучающимися универсальных учебных действий.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32.2. Программа формирования универсальных учебных действий у обучающихся должна обеспечивать: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Программа формирования универсальных учебных действий у обучающихся должна содержать:</a:t>
                      </a:r>
                    </a:p>
                    <a:p>
                      <a:r>
                        <a:rPr lang="ru-RU" sz="1400" dirty="0" smtClean="0"/>
                        <a:t>описание взаимосвязи универсальных учебных действий с содержанием учебных предметов;</a:t>
                      </a:r>
                    </a:p>
                    <a:p>
                      <a:r>
                        <a:rPr lang="ru-RU" sz="1400" dirty="0" smtClean="0"/>
                        <a:t>описание особенностей реализации основных направлений и форм учебно-исследовательской деятельности в рамках урочной и внеурочной деятельности.</a:t>
                      </a:r>
                    </a:p>
                    <a:p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Проектирование.</a:t>
            </a:r>
            <a:br>
              <a:rPr lang="ru-RU" dirty="0" smtClean="0"/>
            </a:br>
            <a:r>
              <a:rPr lang="ru-RU" dirty="0" smtClean="0"/>
              <a:t>Программа формирования УУД.</a:t>
            </a:r>
            <a:br>
              <a:rPr lang="ru-RU" dirty="0" smtClean="0"/>
            </a:br>
            <a:r>
              <a:rPr lang="ru-RU" dirty="0" smtClean="0"/>
              <a:t>Программа </a:t>
            </a:r>
            <a:r>
              <a:rPr lang="en-US" dirty="0" smtClean="0"/>
              <a:t>MIN </a:t>
            </a:r>
            <a:r>
              <a:rPr lang="ru-RU" dirty="0" smtClean="0"/>
              <a:t>и </a:t>
            </a:r>
            <a:r>
              <a:rPr lang="en-US" dirty="0"/>
              <a:t>M</a:t>
            </a:r>
            <a:r>
              <a:rPr lang="en-US" dirty="0" smtClean="0"/>
              <a:t>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/>
            <a:r>
              <a:rPr lang="ru-RU" b="1" i="1" dirty="0" smtClean="0"/>
              <a:t>Программа </a:t>
            </a:r>
            <a:r>
              <a:rPr lang="en-US" b="1" i="1" dirty="0" smtClean="0"/>
              <a:t>MIN – </a:t>
            </a:r>
            <a:r>
              <a:rPr lang="ru-RU" b="1" i="1" dirty="0" smtClean="0"/>
              <a:t>ФГОС </a:t>
            </a:r>
            <a:r>
              <a:rPr lang="ru-RU" b="1" i="1" dirty="0"/>
              <a:t>О</a:t>
            </a:r>
            <a:r>
              <a:rPr lang="ru-RU" b="1" i="1" dirty="0" smtClean="0"/>
              <a:t>ОО</a:t>
            </a:r>
            <a:endParaRPr lang="en-US" b="1" i="1" dirty="0" smtClean="0"/>
          </a:p>
          <a:p>
            <a:pPr algn="ctr"/>
            <a:endParaRPr lang="en-US" b="1" i="1" dirty="0"/>
          </a:p>
          <a:p>
            <a:pPr algn="ctr"/>
            <a:r>
              <a:rPr lang="ru-RU" b="1" i="1" dirty="0" smtClean="0"/>
              <a:t>Программа </a:t>
            </a:r>
            <a:r>
              <a:rPr lang="en-US" b="1" i="1" dirty="0" smtClean="0"/>
              <a:t>MAX</a:t>
            </a:r>
            <a:r>
              <a:rPr lang="ru-RU" b="1" i="1" dirty="0" smtClean="0"/>
              <a:t> – ПООП ООО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10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НОО 2021.</a:t>
            </a:r>
            <a:br>
              <a:rPr lang="ru-RU" dirty="0" smtClean="0"/>
            </a:br>
            <a:r>
              <a:rPr lang="ru-RU" dirty="0" smtClean="0"/>
              <a:t>Программа формирования УУД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31.2. Программа формирования универсальных учебных действий у обучающихся должна </a:t>
            </a:r>
            <a:r>
              <a:rPr lang="ru-RU" b="1" u="sng" dirty="0" smtClean="0"/>
              <a:t>содержать</a:t>
            </a:r>
            <a:r>
              <a:rPr lang="ru-RU" dirty="0" smtClean="0"/>
              <a:t>:</a:t>
            </a:r>
          </a:p>
          <a:p>
            <a:r>
              <a:rPr lang="ru-RU" b="1" i="1" dirty="0" smtClean="0"/>
              <a:t>описание взаимосвязи универсальных учебных действий с содержанием учебных предметов;</a:t>
            </a:r>
          </a:p>
          <a:p>
            <a:r>
              <a:rPr lang="ru-RU" b="1" i="1" dirty="0" smtClean="0"/>
              <a:t>характеристики регулятивных, познавательных, коммуникативных универсальных учебных действий обучающихся.</a:t>
            </a:r>
          </a:p>
          <a:p>
            <a:pPr marL="0" indent="0">
              <a:buNone/>
            </a:pPr>
            <a:r>
              <a:rPr lang="ru-RU" dirty="0" err="1" smtClean="0"/>
              <a:t>Сформированность</a:t>
            </a:r>
            <a:r>
              <a:rPr lang="ru-RU" dirty="0" smtClean="0"/>
              <a:t> универсальных учебных действий у обучающихся определяется на этапе завершения ими освоения программы начального общего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2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Характеристики регулятивных, познавательных, коммуникативных универсальных учебных действий обучающихся.</a:t>
            </a:r>
            <a:br>
              <a:rPr lang="ru-RU" sz="3200" b="1" i="1" dirty="0" smtClean="0"/>
            </a:br>
            <a:r>
              <a:rPr lang="ru-RU" sz="3200" b="1" i="1" dirty="0" smtClean="0"/>
              <a:t> </a:t>
            </a:r>
            <a:r>
              <a:rPr lang="ru-RU" sz="3200" dirty="0" smtClean="0"/>
              <a:t>ФГОС </a:t>
            </a:r>
            <a:r>
              <a:rPr lang="ru-RU" sz="3200" dirty="0" smtClean="0"/>
              <a:t>ООО</a:t>
            </a:r>
            <a:r>
              <a:rPr lang="ru-RU" sz="3200" dirty="0" smtClean="0"/>
              <a:t> </a:t>
            </a:r>
            <a:r>
              <a:rPr lang="ru-RU" sz="3200" dirty="0" smtClean="0"/>
              <a:t>2021. УУД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061836"/>
              </p:ext>
            </p:extLst>
          </p:nvPr>
        </p:nvGraphicFramePr>
        <p:xfrm>
          <a:off x="539552" y="350100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П.41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П.43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9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263</TotalTime>
  <Words>1823</Words>
  <Application>Microsoft Office PowerPoint</Application>
  <PresentationFormat>Экран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ООП ООО.  Программа формирования УУД </vt:lpstr>
      <vt:lpstr>План</vt:lpstr>
      <vt:lpstr>ФГОС ООО 2021. Программа формирования УУД</vt:lpstr>
      <vt:lpstr>ФГОС ООО 2021. Программа формирования УУД</vt:lpstr>
      <vt:lpstr>ПООП ООО 2021. Программа УУД</vt:lpstr>
      <vt:lpstr>Отличие ФГОС 2010 и 2021</vt:lpstr>
      <vt:lpstr>Проектирование. Программа формирования УУД. Программа MIN и MAX</vt:lpstr>
      <vt:lpstr>ФГОС НОО 2021. Программа формирования УУД</vt:lpstr>
      <vt:lpstr>Характеристики регулятивных, познавательных, коммуникативных универсальных учебных действий обучающихся.  ФГОС ООО 2021. УУД</vt:lpstr>
      <vt:lpstr>ФГОС ООО 2021. УУД</vt:lpstr>
      <vt:lpstr>ФГОС ООО 2021. Познавательные УУД</vt:lpstr>
      <vt:lpstr>ФГОС ООО 2021. Познавательные УУД</vt:lpstr>
      <vt:lpstr>ФГОС ООО 2021. Познавательные УУД</vt:lpstr>
      <vt:lpstr>ФГОС ООО 2021. Коммуникативные УУД</vt:lpstr>
      <vt:lpstr>ФГОС ООО 2021. Коммуникативные УУД</vt:lpstr>
      <vt:lpstr>ФГОС ООО 2021. Регулятивные УУД</vt:lpstr>
      <vt:lpstr>ФГОС ООО 2021. Регулятивные УУД</vt:lpstr>
      <vt:lpstr>ФГОС ООО 2021. Регулятивные УУД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ООП НОО.  Программа формирования УУД</dc:title>
  <dc:creator>Kolchugina N.I.</dc:creator>
  <cp:lastModifiedBy>Kolchugina N.I.</cp:lastModifiedBy>
  <cp:revision>21</cp:revision>
  <cp:lastPrinted>2022-02-15T07:46:43Z</cp:lastPrinted>
  <dcterms:created xsi:type="dcterms:W3CDTF">2022-01-24T04:54:56Z</dcterms:created>
  <dcterms:modified xsi:type="dcterms:W3CDTF">2022-02-18T05:48:51Z</dcterms:modified>
</cp:coreProperties>
</file>